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38"/>
  </p:notesMasterIdLst>
  <p:sldIdLst>
    <p:sldId id="256" r:id="rId3"/>
    <p:sldId id="257" r:id="rId4"/>
    <p:sldId id="258" r:id="rId5"/>
    <p:sldId id="502" r:id="rId6"/>
    <p:sldId id="457" r:id="rId7"/>
    <p:sldId id="288" r:id="rId8"/>
    <p:sldId id="367" r:id="rId9"/>
    <p:sldId id="566" r:id="rId10"/>
    <p:sldId id="529" r:id="rId11"/>
    <p:sldId id="574" r:id="rId12"/>
    <p:sldId id="530" r:id="rId13"/>
    <p:sldId id="552" r:id="rId14"/>
    <p:sldId id="269" r:id="rId15"/>
    <p:sldId id="551" r:id="rId16"/>
    <p:sldId id="581" r:id="rId17"/>
    <p:sldId id="578" r:id="rId18"/>
    <p:sldId id="579" r:id="rId19"/>
    <p:sldId id="580" r:id="rId20"/>
    <p:sldId id="582" r:id="rId21"/>
    <p:sldId id="583" r:id="rId22"/>
    <p:sldId id="585" r:id="rId23"/>
    <p:sldId id="584" r:id="rId24"/>
    <p:sldId id="586" r:id="rId25"/>
    <p:sldId id="587" r:id="rId26"/>
    <p:sldId id="588" r:id="rId27"/>
    <p:sldId id="590" r:id="rId28"/>
    <p:sldId id="589" r:id="rId29"/>
    <p:sldId id="591" r:id="rId30"/>
    <p:sldId id="592" r:id="rId31"/>
    <p:sldId id="593" r:id="rId32"/>
    <p:sldId id="594" r:id="rId33"/>
    <p:sldId id="595" r:id="rId34"/>
    <p:sldId id="596" r:id="rId35"/>
    <p:sldId id="577" r:id="rId36"/>
    <p:sldId id="497" r:id="rId3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3"/>
    <p:restoredTop sz="92836" autoAdjust="0"/>
  </p:normalViewPr>
  <p:slideViewPr>
    <p:cSldViewPr snapToGrid="0" snapToObjects="1">
      <p:cViewPr varScale="1">
        <p:scale>
          <a:sx n="111" d="100"/>
          <a:sy n="111" d="100"/>
        </p:scale>
        <p:origin x="6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9A73E-7D5C-C74C-A5E3-B04E23BEA5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CE5AF8E-8FAD-6345-8710-700E0FF49923}">
      <dgm:prSet/>
      <dgm:spPr/>
      <dgm:t>
        <a:bodyPr/>
        <a:lstStyle/>
        <a:p>
          <a:r>
            <a:rPr lang="ru-RU"/>
            <a:t>Говорят, что </a:t>
          </a:r>
          <a:r>
            <a:rPr lang="ru-RU" i="1"/>
            <a:t>компьютерная программа обучается на опыте </a:t>
          </a:r>
          <a:r>
            <a:rPr lang="en-US" i="1"/>
            <a:t>E</a:t>
          </a:r>
          <a:r>
            <a:rPr lang="en-US"/>
            <a:t> </a:t>
          </a:r>
          <a:r>
            <a:rPr lang="ru-RU"/>
            <a:t>относительно некоторого класса задач </a:t>
          </a:r>
          <a:r>
            <a:rPr lang="en-US" i="1"/>
            <a:t>T</a:t>
          </a:r>
          <a:r>
            <a:rPr lang="en-US"/>
            <a:t> </a:t>
          </a:r>
          <a:r>
            <a:rPr lang="ru-RU"/>
            <a:t>и меры качества </a:t>
          </a:r>
          <a:r>
            <a:rPr lang="en-US" i="1"/>
            <a:t>P</a:t>
          </a:r>
          <a:r>
            <a:rPr lang="en-US"/>
            <a:t>, </a:t>
          </a:r>
          <a:r>
            <a:rPr lang="ru-RU"/>
            <a:t>если ее качество на задачах, принадлежащих </a:t>
          </a:r>
          <a:r>
            <a:rPr lang="en-US" i="1"/>
            <a:t>T</a:t>
          </a:r>
          <a:r>
            <a:rPr lang="en-US"/>
            <a:t>, </a:t>
          </a:r>
          <a:r>
            <a:rPr lang="ru-RU"/>
            <a:t>измеренное в соответствии с </a:t>
          </a:r>
          <a:r>
            <a:rPr lang="en-US" i="1"/>
            <a:t>P</a:t>
          </a:r>
          <a:r>
            <a:rPr lang="en-US"/>
            <a:t>, </a:t>
          </a:r>
          <a:r>
            <a:rPr lang="ru-RU"/>
            <a:t>улучшается с увеличением опыта </a:t>
          </a:r>
          <a:r>
            <a:rPr lang="en-US" i="1"/>
            <a:t>E</a:t>
          </a:r>
          <a:r>
            <a:rPr lang="ru-RU"/>
            <a:t>.</a:t>
          </a:r>
        </a:p>
      </dgm:t>
    </dgm:pt>
    <dgm:pt modelId="{A3D62560-7A66-6643-94F2-0B7D0AB500F5}" type="parTrans" cxnId="{2412F92D-B1D8-3A40-87CB-C0140130FE87}">
      <dgm:prSet/>
      <dgm:spPr/>
      <dgm:t>
        <a:bodyPr/>
        <a:lstStyle/>
        <a:p>
          <a:endParaRPr lang="ru-RU"/>
        </a:p>
      </dgm:t>
    </dgm:pt>
    <dgm:pt modelId="{C8516409-41E2-3C42-846F-8CADB98E3CFF}" type="sibTrans" cxnId="{2412F92D-B1D8-3A40-87CB-C0140130FE87}">
      <dgm:prSet/>
      <dgm:spPr/>
      <dgm:t>
        <a:bodyPr/>
        <a:lstStyle/>
        <a:p>
          <a:endParaRPr lang="ru-RU"/>
        </a:p>
      </dgm:t>
    </dgm:pt>
    <dgm:pt modelId="{06EB41BA-822A-6940-8E32-85456CBBE3A2}">
      <dgm:prSet/>
      <dgm:spPr/>
      <dgm:t>
        <a:bodyPr/>
        <a:lstStyle/>
        <a:p>
          <a:r>
            <a:rPr lang="ru-RU"/>
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</a:r>
        </a:p>
      </dgm:t>
    </dgm:pt>
    <dgm:pt modelId="{634E2BC2-889F-9447-BF8D-D89657FEBBFD}" type="parTrans" cxnId="{3C85D323-5DC8-B742-B290-E69C61CEDB4F}">
      <dgm:prSet/>
      <dgm:spPr/>
      <dgm:t>
        <a:bodyPr/>
        <a:lstStyle/>
        <a:p>
          <a:endParaRPr lang="ru-RU"/>
        </a:p>
      </dgm:t>
    </dgm:pt>
    <dgm:pt modelId="{E9E6D3A3-8DD6-B345-848C-03AA4FDE0770}" type="sibTrans" cxnId="{3C85D323-5DC8-B742-B290-E69C61CEDB4F}">
      <dgm:prSet/>
      <dgm:spPr/>
      <dgm:t>
        <a:bodyPr/>
        <a:lstStyle/>
        <a:p>
          <a:endParaRPr lang="ru-RU"/>
        </a:p>
      </dgm:t>
    </dgm:pt>
    <dgm:pt modelId="{AD9F1706-C9B5-B74D-8FFB-FF13C2A5C2CD}" type="pres">
      <dgm:prSet presAssocID="{3DC9A73E-7D5C-C74C-A5E3-B04E23BEA5D7}" presName="linear" presStyleCnt="0">
        <dgm:presLayoutVars>
          <dgm:animLvl val="lvl"/>
          <dgm:resizeHandles val="exact"/>
        </dgm:presLayoutVars>
      </dgm:prSet>
      <dgm:spPr/>
    </dgm:pt>
    <dgm:pt modelId="{70E4551D-A56F-7343-9221-15AF24E65234}" type="pres">
      <dgm:prSet presAssocID="{ECE5AF8E-8FAD-6345-8710-700E0FF499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1AF0D-FA56-5B4B-96A4-B704D8165E1E}" type="pres">
      <dgm:prSet presAssocID="{C8516409-41E2-3C42-846F-8CADB98E3CFF}" presName="spacer" presStyleCnt="0"/>
      <dgm:spPr/>
    </dgm:pt>
    <dgm:pt modelId="{62F92D7C-025A-8E4E-848B-4BC0B9482EB0}" type="pres">
      <dgm:prSet presAssocID="{06EB41BA-822A-6940-8E32-85456CBBE3A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2F86A19-CDD6-1841-AA95-184192618EFC}" type="presOf" srcId="{3DC9A73E-7D5C-C74C-A5E3-B04E23BEA5D7}" destId="{AD9F1706-C9B5-B74D-8FFB-FF13C2A5C2CD}" srcOrd="0" destOrd="0" presId="urn:microsoft.com/office/officeart/2005/8/layout/vList2"/>
    <dgm:cxn modelId="{3C85D323-5DC8-B742-B290-E69C61CEDB4F}" srcId="{3DC9A73E-7D5C-C74C-A5E3-B04E23BEA5D7}" destId="{06EB41BA-822A-6940-8E32-85456CBBE3A2}" srcOrd="1" destOrd="0" parTransId="{634E2BC2-889F-9447-BF8D-D89657FEBBFD}" sibTransId="{E9E6D3A3-8DD6-B345-848C-03AA4FDE0770}"/>
    <dgm:cxn modelId="{2412F92D-B1D8-3A40-87CB-C0140130FE87}" srcId="{3DC9A73E-7D5C-C74C-A5E3-B04E23BEA5D7}" destId="{ECE5AF8E-8FAD-6345-8710-700E0FF49923}" srcOrd="0" destOrd="0" parTransId="{A3D62560-7A66-6643-94F2-0B7D0AB500F5}" sibTransId="{C8516409-41E2-3C42-846F-8CADB98E3CFF}"/>
    <dgm:cxn modelId="{FF769E95-5D03-5244-8435-089A8BB7C460}" type="presOf" srcId="{ECE5AF8E-8FAD-6345-8710-700E0FF49923}" destId="{70E4551D-A56F-7343-9221-15AF24E65234}" srcOrd="0" destOrd="0" presId="urn:microsoft.com/office/officeart/2005/8/layout/vList2"/>
    <dgm:cxn modelId="{1229EBE9-ACE8-F04A-A020-CD751A5B5964}" type="presOf" srcId="{06EB41BA-822A-6940-8E32-85456CBBE3A2}" destId="{62F92D7C-025A-8E4E-848B-4BC0B9482EB0}" srcOrd="0" destOrd="0" presId="urn:microsoft.com/office/officeart/2005/8/layout/vList2"/>
    <dgm:cxn modelId="{FE7E4DD5-7F49-F443-886F-A6EE7E172AEC}" type="presParOf" srcId="{AD9F1706-C9B5-B74D-8FFB-FF13C2A5C2CD}" destId="{70E4551D-A56F-7343-9221-15AF24E65234}" srcOrd="0" destOrd="0" presId="urn:microsoft.com/office/officeart/2005/8/layout/vList2"/>
    <dgm:cxn modelId="{78168DD8-D63D-E947-969D-B29A9B711E39}" type="presParOf" srcId="{AD9F1706-C9B5-B74D-8FFB-FF13C2A5C2CD}" destId="{1FB1AF0D-FA56-5B4B-96A4-B704D8165E1E}" srcOrd="1" destOrd="0" presId="urn:microsoft.com/office/officeart/2005/8/layout/vList2"/>
    <dgm:cxn modelId="{1DCD98CA-24F6-2F43-B7ED-4A110768B76E}" type="presParOf" srcId="{AD9F1706-C9B5-B74D-8FFB-FF13C2A5C2CD}" destId="{62F92D7C-025A-8E4E-848B-4BC0B9482E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  <a:p>
          <a:r>
            <a:rPr lang="ru-RU" dirty="0"/>
            <a:t>(</a:t>
          </a:r>
          <a:r>
            <a:rPr lang="en-US" dirty="0"/>
            <a:t>Supervised</a:t>
          </a:r>
          <a:r>
            <a:rPr lang="ru-RU" dirty="0"/>
            <a:t>)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  <a:endParaRPr lang="en-US" dirty="0"/>
        </a:p>
        <a:p>
          <a:r>
            <a:rPr lang="ru-RU" dirty="0"/>
            <a:t>(</a:t>
          </a:r>
          <a:r>
            <a:rPr lang="en-US" dirty="0"/>
            <a:t>Unsupervised</a:t>
          </a:r>
          <a:r>
            <a:rPr lang="ru-RU" dirty="0"/>
            <a:t>)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  <a:endParaRPr lang="en-US" dirty="0"/>
        </a:p>
        <a:p>
          <a:r>
            <a:rPr lang="en-US" dirty="0"/>
            <a:t>(Reinforcement learning)</a:t>
          </a:r>
          <a:endParaRPr lang="ru-RU" dirty="0"/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C409E4-09E9-5649-8568-02F7CECFCD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D266F1EA-BB1B-9D49-87F5-6CF3E0E71D6F}">
      <dgm:prSet/>
      <dgm:spPr/>
      <dgm:t>
        <a:bodyPr/>
        <a:lstStyle/>
        <a:p>
          <a:r>
            <a:rPr lang="ru-RU"/>
            <a:t>Регрессия</a:t>
          </a:r>
        </a:p>
      </dgm:t>
    </dgm:pt>
    <dgm:pt modelId="{E00DD2E6-70D2-E64F-ADF7-E4CFBD3BE9A0}" type="parTrans" cxnId="{BDB7ACD4-0DA6-8A4C-9DB0-CA4248CBEA76}">
      <dgm:prSet/>
      <dgm:spPr/>
      <dgm:t>
        <a:bodyPr/>
        <a:lstStyle/>
        <a:p>
          <a:endParaRPr lang="ru-RU"/>
        </a:p>
      </dgm:t>
    </dgm:pt>
    <dgm:pt modelId="{0274A0A2-7DA8-4A48-AF11-3A3536583D66}" type="sibTrans" cxnId="{BDB7ACD4-0DA6-8A4C-9DB0-CA4248CBEA76}">
      <dgm:prSet/>
      <dgm:spPr/>
      <dgm:t>
        <a:bodyPr/>
        <a:lstStyle/>
        <a:p>
          <a:endParaRPr lang="ru-RU"/>
        </a:p>
      </dgm:t>
    </dgm:pt>
    <dgm:pt modelId="{FF0B6BB4-E70F-FF46-A8B6-B25C84EF609D}">
      <dgm:prSet/>
      <dgm:spPr/>
      <dgm:t>
        <a:bodyPr/>
        <a:lstStyle/>
        <a:p>
          <a:r>
            <a:rPr lang="ru-RU"/>
            <a:t>Классификация</a:t>
          </a:r>
        </a:p>
      </dgm:t>
    </dgm:pt>
    <dgm:pt modelId="{DD21EF93-4278-3645-9DE6-D8DDBB8DE110}" type="parTrans" cxnId="{9B8A9163-A6F6-5441-BCF8-AA0D9C330300}">
      <dgm:prSet/>
      <dgm:spPr/>
      <dgm:t>
        <a:bodyPr/>
        <a:lstStyle/>
        <a:p>
          <a:endParaRPr lang="ru-RU"/>
        </a:p>
      </dgm:t>
    </dgm:pt>
    <dgm:pt modelId="{0F270BF0-D720-2948-A3C9-5FE2326181BA}" type="sibTrans" cxnId="{9B8A9163-A6F6-5441-BCF8-AA0D9C330300}">
      <dgm:prSet/>
      <dgm:spPr/>
      <dgm:t>
        <a:bodyPr/>
        <a:lstStyle/>
        <a:p>
          <a:endParaRPr lang="ru-RU"/>
        </a:p>
      </dgm:t>
    </dgm:pt>
    <dgm:pt modelId="{8190DDA3-580C-594D-AE1E-5EB7DA4773AD}">
      <dgm:prSet/>
      <dgm:spPr/>
      <dgm:t>
        <a:bodyPr/>
        <a:lstStyle/>
        <a:p>
          <a:r>
            <a:rPr lang="ru-RU"/>
            <a:t>Ранжирование</a:t>
          </a:r>
        </a:p>
      </dgm:t>
    </dgm:pt>
    <dgm:pt modelId="{F1305C91-6C7E-B34D-9999-F725630832F2}" type="parTrans" cxnId="{DA1A4C94-43CD-D940-B08D-CCB4518ACAF6}">
      <dgm:prSet/>
      <dgm:spPr/>
      <dgm:t>
        <a:bodyPr/>
        <a:lstStyle/>
        <a:p>
          <a:endParaRPr lang="ru-RU"/>
        </a:p>
      </dgm:t>
    </dgm:pt>
    <dgm:pt modelId="{61C2DDA6-1249-A241-8503-B54EFA8B7B35}" type="sibTrans" cxnId="{DA1A4C94-43CD-D940-B08D-CCB4518ACAF6}">
      <dgm:prSet/>
      <dgm:spPr/>
      <dgm:t>
        <a:bodyPr/>
        <a:lstStyle/>
        <a:p>
          <a:endParaRPr lang="ru-RU"/>
        </a:p>
      </dgm:t>
    </dgm:pt>
    <dgm:pt modelId="{7C2AF3EC-7037-874C-B016-3126F8B48E98}">
      <dgm:prSet/>
      <dgm:spPr/>
      <dgm:t>
        <a:bodyPr/>
        <a:lstStyle/>
        <a:p>
          <a:r>
            <a:rPr lang="ru-RU"/>
            <a:t>Кластеризация</a:t>
          </a:r>
        </a:p>
      </dgm:t>
    </dgm:pt>
    <dgm:pt modelId="{84A27631-F180-9947-9848-6001E4071483}" type="parTrans" cxnId="{C5B9F255-5CAD-3746-A9DC-523DFB4792F8}">
      <dgm:prSet/>
      <dgm:spPr/>
      <dgm:t>
        <a:bodyPr/>
        <a:lstStyle/>
        <a:p>
          <a:endParaRPr lang="ru-RU"/>
        </a:p>
      </dgm:t>
    </dgm:pt>
    <dgm:pt modelId="{92DE4002-E062-CC4F-A7CE-316EE09E82EF}" type="sibTrans" cxnId="{C5B9F255-5CAD-3746-A9DC-523DFB4792F8}">
      <dgm:prSet/>
      <dgm:spPr/>
      <dgm:t>
        <a:bodyPr/>
        <a:lstStyle/>
        <a:p>
          <a:endParaRPr lang="ru-RU"/>
        </a:p>
      </dgm:t>
    </dgm:pt>
    <dgm:pt modelId="{5191D4B0-E951-D14A-9EBB-AB0026319EA2}">
      <dgm:prSet/>
      <dgm:spPr/>
      <dgm:t>
        <a:bodyPr/>
        <a:lstStyle/>
        <a:p>
          <a:r>
            <a:rPr lang="ru-RU"/>
            <a:t>Понижение размерности</a:t>
          </a:r>
        </a:p>
      </dgm:t>
    </dgm:pt>
    <dgm:pt modelId="{E0F9B852-827D-A74C-B7BE-F54C4EC5D331}" type="parTrans" cxnId="{A96DC317-6152-C642-892C-332E9E5D5A81}">
      <dgm:prSet/>
      <dgm:spPr/>
      <dgm:t>
        <a:bodyPr/>
        <a:lstStyle/>
        <a:p>
          <a:endParaRPr lang="ru-RU"/>
        </a:p>
      </dgm:t>
    </dgm:pt>
    <dgm:pt modelId="{DB807491-46C8-DA42-8914-BC3A6237DDA2}" type="sibTrans" cxnId="{A96DC317-6152-C642-892C-332E9E5D5A81}">
      <dgm:prSet/>
      <dgm:spPr/>
      <dgm:t>
        <a:bodyPr/>
        <a:lstStyle/>
        <a:p>
          <a:endParaRPr lang="ru-RU"/>
        </a:p>
      </dgm:t>
    </dgm:pt>
    <dgm:pt modelId="{8E6DB446-2DD9-9F47-AC15-EDD64D14C9DF}" type="pres">
      <dgm:prSet presAssocID="{B3C409E4-09E9-5649-8568-02F7CECFCD42}" presName="linear" presStyleCnt="0">
        <dgm:presLayoutVars>
          <dgm:animLvl val="lvl"/>
          <dgm:resizeHandles val="exact"/>
        </dgm:presLayoutVars>
      </dgm:prSet>
      <dgm:spPr/>
    </dgm:pt>
    <dgm:pt modelId="{3CC77194-F702-1645-82E0-DE5C4FCF1718}" type="pres">
      <dgm:prSet presAssocID="{D266F1EA-BB1B-9D49-87F5-6CF3E0E71D6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C0B5D92-9D62-494E-87A9-620A805706B2}" type="pres">
      <dgm:prSet presAssocID="{0274A0A2-7DA8-4A48-AF11-3A3536583D66}" presName="spacer" presStyleCnt="0"/>
      <dgm:spPr/>
    </dgm:pt>
    <dgm:pt modelId="{6B2DA9EE-7D78-894C-B48C-6D479108FC99}" type="pres">
      <dgm:prSet presAssocID="{FF0B6BB4-E70F-FF46-A8B6-B25C84EF609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3D75F6-701C-9C49-AAEA-2EEA3EEF06FF}" type="pres">
      <dgm:prSet presAssocID="{0F270BF0-D720-2948-A3C9-5FE2326181BA}" presName="spacer" presStyleCnt="0"/>
      <dgm:spPr/>
    </dgm:pt>
    <dgm:pt modelId="{6BE0DB6D-A2BB-2848-B343-1B50777E7663}" type="pres">
      <dgm:prSet presAssocID="{8190DDA3-580C-594D-AE1E-5EB7DA4773A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FF059F6-DAB8-494C-909F-B53A36AFC776}" type="pres">
      <dgm:prSet presAssocID="{61C2DDA6-1249-A241-8503-B54EFA8B7B35}" presName="spacer" presStyleCnt="0"/>
      <dgm:spPr/>
    </dgm:pt>
    <dgm:pt modelId="{10E34177-5FC6-FF43-89BF-B8103C9F4E3F}" type="pres">
      <dgm:prSet presAssocID="{7C2AF3EC-7037-874C-B016-3126F8B48E9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2288E16-D113-2C43-B1F1-F323516EFC62}" type="pres">
      <dgm:prSet presAssocID="{92DE4002-E062-CC4F-A7CE-316EE09E82EF}" presName="spacer" presStyleCnt="0"/>
      <dgm:spPr/>
    </dgm:pt>
    <dgm:pt modelId="{0493AC9C-E17B-454D-8C9E-8101432FE889}" type="pres">
      <dgm:prSet presAssocID="{5191D4B0-E951-D14A-9EBB-AB0026319EA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96DC317-6152-C642-892C-332E9E5D5A81}" srcId="{B3C409E4-09E9-5649-8568-02F7CECFCD42}" destId="{5191D4B0-E951-D14A-9EBB-AB0026319EA2}" srcOrd="4" destOrd="0" parTransId="{E0F9B852-827D-A74C-B7BE-F54C4EC5D331}" sibTransId="{DB807491-46C8-DA42-8914-BC3A6237DDA2}"/>
    <dgm:cxn modelId="{B8FF582A-6A27-E247-88EB-470A4FC16299}" type="presOf" srcId="{B3C409E4-09E9-5649-8568-02F7CECFCD42}" destId="{8E6DB446-2DD9-9F47-AC15-EDD64D14C9DF}" srcOrd="0" destOrd="0" presId="urn:microsoft.com/office/officeart/2005/8/layout/vList2"/>
    <dgm:cxn modelId="{5274494B-13DD-BF45-AD79-091D564A6922}" type="presOf" srcId="{8190DDA3-580C-594D-AE1E-5EB7DA4773AD}" destId="{6BE0DB6D-A2BB-2848-B343-1B50777E7663}" srcOrd="0" destOrd="0" presId="urn:microsoft.com/office/officeart/2005/8/layout/vList2"/>
    <dgm:cxn modelId="{C5B9F255-5CAD-3746-A9DC-523DFB4792F8}" srcId="{B3C409E4-09E9-5649-8568-02F7CECFCD42}" destId="{7C2AF3EC-7037-874C-B016-3126F8B48E98}" srcOrd="3" destOrd="0" parTransId="{84A27631-F180-9947-9848-6001E4071483}" sibTransId="{92DE4002-E062-CC4F-A7CE-316EE09E82EF}"/>
    <dgm:cxn modelId="{A78EE75C-8F6B-334C-8C21-490296DD04D6}" type="presOf" srcId="{5191D4B0-E951-D14A-9EBB-AB0026319EA2}" destId="{0493AC9C-E17B-454D-8C9E-8101432FE889}" srcOrd="0" destOrd="0" presId="urn:microsoft.com/office/officeart/2005/8/layout/vList2"/>
    <dgm:cxn modelId="{9B8A9163-A6F6-5441-BCF8-AA0D9C330300}" srcId="{B3C409E4-09E9-5649-8568-02F7CECFCD42}" destId="{FF0B6BB4-E70F-FF46-A8B6-B25C84EF609D}" srcOrd="1" destOrd="0" parTransId="{DD21EF93-4278-3645-9DE6-D8DDBB8DE110}" sibTransId="{0F270BF0-D720-2948-A3C9-5FE2326181BA}"/>
    <dgm:cxn modelId="{C4519967-D9A8-BD48-A331-44EAB5E9C4B1}" type="presOf" srcId="{D266F1EA-BB1B-9D49-87F5-6CF3E0E71D6F}" destId="{3CC77194-F702-1645-82E0-DE5C4FCF1718}" srcOrd="0" destOrd="0" presId="urn:microsoft.com/office/officeart/2005/8/layout/vList2"/>
    <dgm:cxn modelId="{76585A6F-3429-6544-9B08-A53002E8833E}" type="presOf" srcId="{FF0B6BB4-E70F-FF46-A8B6-B25C84EF609D}" destId="{6B2DA9EE-7D78-894C-B48C-6D479108FC99}" srcOrd="0" destOrd="0" presId="urn:microsoft.com/office/officeart/2005/8/layout/vList2"/>
    <dgm:cxn modelId="{DA1A4C94-43CD-D940-B08D-CCB4518ACAF6}" srcId="{B3C409E4-09E9-5649-8568-02F7CECFCD42}" destId="{8190DDA3-580C-594D-AE1E-5EB7DA4773AD}" srcOrd="2" destOrd="0" parTransId="{F1305C91-6C7E-B34D-9999-F725630832F2}" sibTransId="{61C2DDA6-1249-A241-8503-B54EFA8B7B35}"/>
    <dgm:cxn modelId="{BDB7ACD4-0DA6-8A4C-9DB0-CA4248CBEA76}" srcId="{B3C409E4-09E9-5649-8568-02F7CECFCD42}" destId="{D266F1EA-BB1B-9D49-87F5-6CF3E0E71D6F}" srcOrd="0" destOrd="0" parTransId="{E00DD2E6-70D2-E64F-ADF7-E4CFBD3BE9A0}" sibTransId="{0274A0A2-7DA8-4A48-AF11-3A3536583D66}"/>
    <dgm:cxn modelId="{7D2DD7DF-3808-2C4F-A1AB-33F4D94705CE}" type="presOf" srcId="{7C2AF3EC-7037-874C-B016-3126F8B48E98}" destId="{10E34177-5FC6-FF43-89BF-B8103C9F4E3F}" srcOrd="0" destOrd="0" presId="urn:microsoft.com/office/officeart/2005/8/layout/vList2"/>
    <dgm:cxn modelId="{07A0B34A-24DF-5643-BB66-A8383892CC45}" type="presParOf" srcId="{8E6DB446-2DD9-9F47-AC15-EDD64D14C9DF}" destId="{3CC77194-F702-1645-82E0-DE5C4FCF1718}" srcOrd="0" destOrd="0" presId="urn:microsoft.com/office/officeart/2005/8/layout/vList2"/>
    <dgm:cxn modelId="{484DB3DE-D05A-6647-98A6-BAF6D242422D}" type="presParOf" srcId="{8E6DB446-2DD9-9F47-AC15-EDD64D14C9DF}" destId="{BC0B5D92-9D62-494E-87A9-620A805706B2}" srcOrd="1" destOrd="0" presId="urn:microsoft.com/office/officeart/2005/8/layout/vList2"/>
    <dgm:cxn modelId="{65DF61AA-EDB3-2F48-8657-D6D7D32AE8D8}" type="presParOf" srcId="{8E6DB446-2DD9-9F47-AC15-EDD64D14C9DF}" destId="{6B2DA9EE-7D78-894C-B48C-6D479108FC99}" srcOrd="2" destOrd="0" presId="urn:microsoft.com/office/officeart/2005/8/layout/vList2"/>
    <dgm:cxn modelId="{4DF132FC-5F8D-3C46-A8C3-AE197F56E814}" type="presParOf" srcId="{8E6DB446-2DD9-9F47-AC15-EDD64D14C9DF}" destId="{0B3D75F6-701C-9C49-AAEA-2EEA3EEF06FF}" srcOrd="3" destOrd="0" presId="urn:microsoft.com/office/officeart/2005/8/layout/vList2"/>
    <dgm:cxn modelId="{B110A863-1B81-FE46-8272-BFFE8AEBEA1E}" type="presParOf" srcId="{8E6DB446-2DD9-9F47-AC15-EDD64D14C9DF}" destId="{6BE0DB6D-A2BB-2848-B343-1B50777E7663}" srcOrd="4" destOrd="0" presId="urn:microsoft.com/office/officeart/2005/8/layout/vList2"/>
    <dgm:cxn modelId="{029AE474-14D5-394F-95F4-3DAC5DC07371}" type="presParOf" srcId="{8E6DB446-2DD9-9F47-AC15-EDD64D14C9DF}" destId="{1FF059F6-DAB8-494C-909F-B53A36AFC776}" srcOrd="5" destOrd="0" presId="urn:microsoft.com/office/officeart/2005/8/layout/vList2"/>
    <dgm:cxn modelId="{9E91266A-395A-7E49-8421-3F7C3CC2BB08}" type="presParOf" srcId="{8E6DB446-2DD9-9F47-AC15-EDD64D14C9DF}" destId="{10E34177-5FC6-FF43-89BF-B8103C9F4E3F}" srcOrd="6" destOrd="0" presId="urn:microsoft.com/office/officeart/2005/8/layout/vList2"/>
    <dgm:cxn modelId="{BE9DB6F4-7660-8641-A9BE-452FAE9026F9}" type="presParOf" srcId="{8E6DB446-2DD9-9F47-AC15-EDD64D14C9DF}" destId="{12288E16-D113-2C43-B1F1-F323516EFC62}" srcOrd="7" destOrd="0" presId="urn:microsoft.com/office/officeart/2005/8/layout/vList2"/>
    <dgm:cxn modelId="{8EDA5500-29B8-8947-943E-7A1D6567F433}" type="presParOf" srcId="{8E6DB446-2DD9-9F47-AC15-EDD64D14C9DF}" destId="{0493AC9C-E17B-454D-8C9E-8101432FE88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4551D-A56F-7343-9221-15AF24E65234}">
      <dsp:nvSpPr>
        <dsp:cNvPr id="0" name=""/>
        <dsp:cNvSpPr/>
      </dsp:nvSpPr>
      <dsp:spPr>
        <a:xfrm>
          <a:off x="0" y="63189"/>
          <a:ext cx="7886700" cy="2077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Говорят, что </a:t>
          </a:r>
          <a:r>
            <a:rPr lang="ru-RU" sz="2400" i="1" kern="1200"/>
            <a:t>компьютерная программа обучается на опыте </a:t>
          </a:r>
          <a:r>
            <a:rPr lang="en-US" sz="2400" i="1" kern="1200"/>
            <a:t>E</a:t>
          </a:r>
          <a:r>
            <a:rPr lang="en-US" sz="2400" kern="1200"/>
            <a:t> </a:t>
          </a:r>
          <a:r>
            <a:rPr lang="ru-RU" sz="2400" kern="1200"/>
            <a:t>относительно некоторого класса задач </a:t>
          </a:r>
          <a:r>
            <a:rPr lang="en-US" sz="2400" i="1" kern="1200"/>
            <a:t>T</a:t>
          </a:r>
          <a:r>
            <a:rPr lang="en-US" sz="2400" kern="1200"/>
            <a:t> </a:t>
          </a:r>
          <a:r>
            <a:rPr lang="ru-RU" sz="2400" kern="1200"/>
            <a:t>и меры качества </a:t>
          </a:r>
          <a:r>
            <a:rPr lang="en-US" sz="2400" i="1" kern="1200"/>
            <a:t>P</a:t>
          </a:r>
          <a:r>
            <a:rPr lang="en-US" sz="2400" kern="1200"/>
            <a:t>, </a:t>
          </a:r>
          <a:r>
            <a:rPr lang="ru-RU" sz="2400" kern="1200"/>
            <a:t>если ее качество на задачах, принадлежащих </a:t>
          </a:r>
          <a:r>
            <a:rPr lang="en-US" sz="2400" i="1" kern="1200"/>
            <a:t>T</a:t>
          </a:r>
          <a:r>
            <a:rPr lang="en-US" sz="2400" kern="1200"/>
            <a:t>, </a:t>
          </a:r>
          <a:r>
            <a:rPr lang="ru-RU" sz="2400" kern="1200"/>
            <a:t>измеренное в соответствии с </a:t>
          </a:r>
          <a:r>
            <a:rPr lang="en-US" sz="2400" i="1" kern="1200"/>
            <a:t>P</a:t>
          </a:r>
          <a:r>
            <a:rPr lang="en-US" sz="2400" kern="1200"/>
            <a:t>, </a:t>
          </a:r>
          <a:r>
            <a:rPr lang="ru-RU" sz="2400" kern="1200"/>
            <a:t>улучшается с увеличением опыта </a:t>
          </a:r>
          <a:r>
            <a:rPr lang="en-US" sz="2400" i="1" kern="1200"/>
            <a:t>E</a:t>
          </a:r>
          <a:r>
            <a:rPr lang="ru-RU" sz="2400" kern="1200"/>
            <a:t>.</a:t>
          </a:r>
        </a:p>
      </dsp:txBody>
      <dsp:txXfrm>
        <a:off x="101436" y="164625"/>
        <a:ext cx="7683828" cy="1875047"/>
      </dsp:txXfrm>
    </dsp:sp>
    <dsp:sp modelId="{62F92D7C-025A-8E4E-848B-4BC0B9482EB0}">
      <dsp:nvSpPr>
        <dsp:cNvPr id="0" name=""/>
        <dsp:cNvSpPr/>
      </dsp:nvSpPr>
      <dsp:spPr>
        <a:xfrm>
          <a:off x="0" y="2210229"/>
          <a:ext cx="7886700" cy="2077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</a:r>
        </a:p>
      </dsp:txBody>
      <dsp:txXfrm>
        <a:off x="101436" y="2311665"/>
        <a:ext cx="7683828" cy="18750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Обучение с учителем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(</a:t>
          </a:r>
          <a:r>
            <a:rPr lang="en-US" sz="1900" kern="1200" dirty="0"/>
            <a:t>Supervised</a:t>
          </a:r>
          <a:r>
            <a:rPr lang="ru-RU" sz="1900" kern="1200" dirty="0"/>
            <a:t>)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Обучение без учителя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(</a:t>
          </a:r>
          <a:r>
            <a:rPr lang="en-US" sz="1900" kern="1200" dirty="0"/>
            <a:t>Unsupervised</a:t>
          </a:r>
          <a:r>
            <a:rPr lang="ru-RU" sz="1900" kern="1200" dirty="0"/>
            <a:t>)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Обучение с подкреплением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(Reinforcement learning)</a:t>
          </a:r>
          <a:endParaRPr lang="ru-RU" sz="1900" kern="1200" dirty="0"/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77194-F702-1645-82E0-DE5C4FCF1718}">
      <dsp:nvSpPr>
        <dsp:cNvPr id="0" name=""/>
        <dsp:cNvSpPr/>
      </dsp:nvSpPr>
      <dsp:spPr>
        <a:xfrm>
          <a:off x="0" y="6346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Регрессия</a:t>
          </a:r>
        </a:p>
      </dsp:txBody>
      <dsp:txXfrm>
        <a:off x="42151" y="105619"/>
        <a:ext cx="7802398" cy="779158"/>
      </dsp:txXfrm>
    </dsp:sp>
    <dsp:sp modelId="{6B2DA9EE-7D78-894C-B48C-6D479108FC99}">
      <dsp:nvSpPr>
        <dsp:cNvPr id="0" name=""/>
        <dsp:cNvSpPr/>
      </dsp:nvSpPr>
      <dsp:spPr>
        <a:xfrm>
          <a:off x="0" y="103060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Классификация</a:t>
          </a:r>
        </a:p>
      </dsp:txBody>
      <dsp:txXfrm>
        <a:off x="42151" y="1072759"/>
        <a:ext cx="7802398" cy="779158"/>
      </dsp:txXfrm>
    </dsp:sp>
    <dsp:sp modelId="{6BE0DB6D-A2BB-2848-B343-1B50777E7663}">
      <dsp:nvSpPr>
        <dsp:cNvPr id="0" name=""/>
        <dsp:cNvSpPr/>
      </dsp:nvSpPr>
      <dsp:spPr>
        <a:xfrm>
          <a:off x="0" y="199774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Ранжирование</a:t>
          </a:r>
        </a:p>
      </dsp:txBody>
      <dsp:txXfrm>
        <a:off x="42151" y="2039899"/>
        <a:ext cx="7802398" cy="779158"/>
      </dsp:txXfrm>
    </dsp:sp>
    <dsp:sp modelId="{10E34177-5FC6-FF43-89BF-B8103C9F4E3F}">
      <dsp:nvSpPr>
        <dsp:cNvPr id="0" name=""/>
        <dsp:cNvSpPr/>
      </dsp:nvSpPr>
      <dsp:spPr>
        <a:xfrm>
          <a:off x="0" y="296488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Кластеризация</a:t>
          </a:r>
        </a:p>
      </dsp:txBody>
      <dsp:txXfrm>
        <a:off x="42151" y="3007039"/>
        <a:ext cx="7802398" cy="779158"/>
      </dsp:txXfrm>
    </dsp:sp>
    <dsp:sp modelId="{0493AC9C-E17B-454D-8C9E-8101432FE889}">
      <dsp:nvSpPr>
        <dsp:cNvPr id="0" name=""/>
        <dsp:cNvSpPr/>
      </dsp:nvSpPr>
      <dsp:spPr>
        <a:xfrm>
          <a:off x="0" y="393202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Понижение размерности</a:t>
          </a:r>
        </a:p>
      </dsp:txBody>
      <dsp:txXfrm>
        <a:off x="42151" y="3974179"/>
        <a:ext cx="7802398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36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08.09.2025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08.09.2025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08.09.2025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08.09.2025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dakov/math-for-ds/tree/main/Bayes" TargetMode="External"/><Relationship Id="rId2" Type="http://schemas.openxmlformats.org/officeDocument/2006/relationships/hyperlink" Target="https://github.com/sudakov/ai-lab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435260"/>
            <a:ext cx="9144000" cy="1230022"/>
          </a:xfrm>
        </p:spPr>
        <p:txBody>
          <a:bodyPr>
            <a:noAutofit/>
          </a:bodyPr>
          <a:lstStyle/>
          <a:p>
            <a:r>
              <a:rPr lang="ru-RU" sz="4000" dirty="0"/>
              <a:t>Машинное обучение</a:t>
            </a:r>
            <a:br>
              <a:rPr lang="ru-RU" sz="4000" dirty="0"/>
            </a:br>
            <a:r>
              <a:rPr lang="ru-RU" sz="4000" dirty="0"/>
              <a:t>(краткий курс)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437632"/>
            <a:ext cx="5449824" cy="142036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Судаков Владимир Анатольевич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/>
              <a:t>Профессор кафедры 806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  <a:p>
            <a:r>
              <a:rPr lang="ru-RU" dirty="0"/>
              <a:t>2025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C4FC7-C9EA-EF4C-AB97-D82E9A90D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44" b="28356"/>
          <a:stretch/>
        </p:blipFill>
        <p:spPr>
          <a:xfrm>
            <a:off x="5975019" y="3346704"/>
            <a:ext cx="3168981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EAE2F36E-2245-B046-A86F-35BCB517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26" y="1440238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2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Некоторые задачи машинного обучения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1A2C924-911D-DA43-AE40-A471008BB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014322"/>
              </p:ext>
            </p:extLst>
          </p:nvPr>
        </p:nvGraphicFramePr>
        <p:xfrm>
          <a:off x="724556" y="1574156"/>
          <a:ext cx="7886700" cy="485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Некоторые задач</a:t>
            </a:r>
            <a:r>
              <a:rPr lang="en-US" sz="48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ru-RU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{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ru-RU" sz="2400" i="1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34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∗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ru-RU" sz="2400" i="1" baseline="30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  </a:t>
            </a:r>
            <a:r>
              <a:rPr lang="en" sz="2400" dirty="0">
                <a:solidFill>
                  <a:schemeClr val="tx1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>
                <a:solidFill>
                  <a:schemeClr val="tx1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или некотором его подмножестве</a:t>
            </a:r>
            <a:r>
              <a:rPr lang="en" sz="2400" dirty="0">
                <a:solidFill>
                  <a:schemeClr val="tx1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2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9280F-7819-FB45-B551-C74CCD43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обучения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BD8FC4D-E355-BB42-B8F0-BFD983DCB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4" y="1718751"/>
            <a:ext cx="8834432" cy="388339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D0FA6-DA1F-EB49-B4E0-5171BF28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4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7491BC4-88BF-9D45-B320-4E75BF12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Рекомендуемые системы программирования и библиотеки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6DC6BA-04C9-4149-AD84-A2C64CF45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</a:t>
            </a:r>
          </a:p>
          <a:p>
            <a:r>
              <a:rPr lang="en-US" dirty="0"/>
              <a:t>Jupyter Lab</a:t>
            </a:r>
          </a:p>
          <a:p>
            <a:r>
              <a:rPr lang="en-US" dirty="0"/>
              <a:t>NumPy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Scikit-Learn</a:t>
            </a:r>
          </a:p>
          <a:p>
            <a:r>
              <a:rPr lang="en-US" dirty="0" err="1"/>
              <a:t>XGBoost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Следующий семестр</a:t>
            </a:r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TensorFlow,</a:t>
            </a:r>
            <a:r>
              <a:rPr lang="ru-RU" dirty="0"/>
              <a:t> </a:t>
            </a:r>
            <a:r>
              <a:rPr lang="en-US" dirty="0"/>
              <a:t>Transformers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3E66446-B2E8-0A41-A7EB-F7980AD0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34FF9E4C-7FF0-A340-AF0E-AD6230EB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913" y="1556795"/>
            <a:ext cx="1797230" cy="17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upyter — Википедия">
            <a:extLst>
              <a:ext uri="{FF2B5EF4-FFF2-40B4-BE49-F238E27FC236}">
                <a16:creationId xmlns:a16="http://schemas.microsoft.com/office/drawing/2014/main" id="{BC8F58E8-C429-C847-9CD4-BF42E11B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216" y="1644128"/>
            <a:ext cx="1196255" cy="138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numpy/numpy: The fundamental package for scientific computing with  Python.">
            <a:extLst>
              <a:ext uri="{FF2B5EF4-FFF2-40B4-BE49-F238E27FC236}">
                <a16:creationId xmlns:a16="http://schemas.microsoft.com/office/drawing/2014/main" id="{CD7F2655-7F0A-8847-9883-873C4798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96" y="3134276"/>
            <a:ext cx="2127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kit-learn - Wikipedia">
            <a:extLst>
              <a:ext uri="{FF2B5EF4-FFF2-40B4-BE49-F238E27FC236}">
                <a16:creationId xmlns:a16="http://schemas.microsoft.com/office/drawing/2014/main" id="{033B7F82-4531-574B-A52B-F2D378B2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288" y="3478712"/>
            <a:ext cx="2363232" cy="12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GBoost — Википедия">
            <a:extLst>
              <a:ext uri="{FF2B5EF4-FFF2-40B4-BE49-F238E27FC236}">
                <a16:creationId xmlns:a16="http://schemas.microsoft.com/office/drawing/2014/main" id="{467F2E01-3A75-8243-9495-5A496E17A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946" y="4350835"/>
            <a:ext cx="2629149" cy="90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ansformers">
            <a:extLst>
              <a:ext uri="{FF2B5EF4-FFF2-40B4-BE49-F238E27FC236}">
                <a16:creationId xmlns:a16="http://schemas.microsoft.com/office/drawing/2014/main" id="{0BBC663B-3DD5-2C4C-B1B6-FA957615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65" y="5301205"/>
            <a:ext cx="2074035" cy="11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ndas (software) - Wikipedia">
            <a:extLst>
              <a:ext uri="{FF2B5EF4-FFF2-40B4-BE49-F238E27FC236}">
                <a16:creationId xmlns:a16="http://schemas.microsoft.com/office/drawing/2014/main" id="{FCE6E0F0-C436-5446-9849-5C2D258B0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683" y="2331124"/>
            <a:ext cx="1929034" cy="7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2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DABA-B766-3F4A-808F-75BD0D97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846905-7D35-DF4B-97F8-7228D633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214702F-B6D6-4348-9018-7C09CDCF3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294" y="1218236"/>
            <a:ext cx="6719412" cy="57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9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DABA-B766-3F4A-808F-75BD0D97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решения </a:t>
            </a:r>
            <a:br>
              <a:rPr lang="ru-RU" dirty="0"/>
            </a:br>
            <a:r>
              <a:rPr lang="ru-RU" sz="2700" dirty="0"/>
              <a:t>(не идеального)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846905-7D35-DF4B-97F8-7228D633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A4CAA2-CD4A-414E-87E6-02AAB39C1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986" y="1235075"/>
            <a:ext cx="6558028" cy="562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43440-5ECA-C841-9AD1-62963B494911}"/>
              </a:ext>
            </a:extLst>
          </p:cNvPr>
          <p:cNvSpPr txBox="1"/>
          <p:nvPr/>
        </p:nvSpPr>
        <p:spPr>
          <a:xfrm>
            <a:off x="300942" y="3501746"/>
            <a:ext cx="120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Что нужно улучшить?</a:t>
            </a:r>
          </a:p>
        </p:txBody>
      </p:sp>
    </p:spTree>
    <p:extLst>
      <p:ext uri="{BB962C8B-B14F-4D97-AF65-F5344CB8AC3E}">
        <p14:creationId xmlns:p14="http://schemas.microsoft.com/office/powerpoint/2010/main" val="242908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E8CDE-A2F4-834F-805E-C197FEE6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CF69E8F-0C5B-CE49-A3D2-8398E89F86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Рассмотрим синтетически сгенерированный пример набора данных. Данные были получены из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/>
                      <m:t>sin</m:t>
                    </m:r>
                    <m:r>
                      <a:rPr lang="ru-RU"/>
                      <m:t>(</m:t>
                    </m:r>
                    <m:r>
                      <a:rPr lang="ru-RU" i="1"/>
                      <m:t>2</m:t>
                    </m:r>
                    <m:r>
                      <a:rPr lang="ru-RU" i="1"/>
                      <m:t>𝜋</m:t>
                    </m:r>
                    <m:r>
                      <a:rPr lang="ru-RU" i="1"/>
                      <m:t>𝑥</m:t>
                    </m:r>
                    <m:r>
                      <a:rPr lang="ru-RU"/>
                      <m:t>)</m:t>
                    </m:r>
                  </m:oMath>
                </a14:m>
                <a:r>
                  <a:rPr lang="ru-RU" dirty="0"/>
                  <a:t>путём добавления случайного </a:t>
                </a:r>
                <a:r>
                  <a:rPr lang="ru-RU" dirty="0" err="1"/>
                  <a:t>гауссовского</a:t>
                </a:r>
                <a:r>
                  <a:rPr lang="ru-RU" dirty="0"/>
                  <a:t> шума со стандартным отклонением </a:t>
                </a:r>
                <a14:m>
                  <m:oMath xmlns:m="http://schemas.openxmlformats.org/officeDocument/2006/math">
                    <m:r>
                      <a:rPr lang="ru-RU" i="1"/>
                      <m:t>𝜎</m:t>
                    </m:r>
                    <m:r>
                      <a:rPr lang="ru-RU"/>
                      <m:t>=</m:t>
                    </m:r>
                    <m:r>
                      <a:rPr lang="ru-RU" i="1"/>
                      <m:t>0.3</m:t>
                    </m:r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Мы сгенерировали </a:t>
                </a:r>
                <a14:m>
                  <m:oMath xmlns:m="http://schemas.openxmlformats.org/officeDocument/2006/math">
                    <m:r>
                      <a:rPr lang="ru-RU" i="1"/>
                      <m:t>𝑁</m:t>
                    </m:r>
                    <m:r>
                      <a:rPr lang="ru-RU"/>
                      <m:t>=</m:t>
                    </m:r>
                    <m:r>
                      <a:rPr lang="ru-RU" i="1"/>
                      <m:t>10</m:t>
                    </m:r>
                  </m:oMath>
                </a14:m>
                <a:r>
                  <a:rPr lang="ru-RU" dirty="0"/>
                  <a:t> наблюдения, равномерно распределенные в диапазоне </a:t>
                </a:r>
                <a14:m>
                  <m:oMath xmlns:m="http://schemas.openxmlformats.org/officeDocument/2006/math">
                    <m:r>
                      <a:rPr lang="ru-RU"/>
                      <m:t>[</m:t>
                    </m:r>
                    <m:r>
                      <a:rPr lang="ru-RU" i="1"/>
                      <m:t>0</m:t>
                    </m:r>
                    <m:r>
                      <a:rPr lang="ru-RU"/>
                      <m:t>,</m:t>
                    </m:r>
                    <m:r>
                      <a:rPr lang="ru-RU" i="1"/>
                      <m:t>1</m:t>
                    </m:r>
                    <m:r>
                      <a:rPr lang="ru-RU"/>
                      <m:t>]</m:t>
                    </m:r>
                  </m:oMath>
                </a14:m>
                <a:r>
                  <a:rPr lang="ru-RU" dirty="0"/>
                  <a:t>. Эти наблюдения составляют вектор входных данных,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/>
                        <m:t>𝗑</m:t>
                      </m:r>
                      <m:r>
                        <a:rPr lang="ru-RU"/>
                        <m:t>=(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𝑥</m:t>
                          </m:r>
                        </m:e>
                        <m:sub>
                          <m:r>
                            <a:rPr lang="ru-RU" i="1"/>
                            <m:t>1</m:t>
                          </m:r>
                        </m:sub>
                      </m:sSub>
                      <m:r>
                        <a:rPr lang="ru-RU"/>
                        <m:t>,…,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𝑥</m:t>
                          </m:r>
                        </m:e>
                        <m:sub>
                          <m:r>
                            <a:rPr lang="ru-RU" i="1"/>
                            <m:t>𝑁</m:t>
                          </m:r>
                        </m:sub>
                      </m:sSub>
                      <m:sSup>
                        <m:sSupPr>
                          <m:ctrlPr>
                            <a:rPr lang="ru-RU" i="1"/>
                          </m:ctrlPr>
                        </m:sSupPr>
                        <m:e>
                          <m:r>
                            <a:rPr lang="ru-RU"/>
                            <m:t>)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/>
                            <m:t>T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Для каждого сгенерированного наблюдения </a:t>
                </a:r>
                <a14:m>
                  <m:oMath xmlns:m="http://schemas.openxmlformats.org/officeDocument/2006/math">
                    <m:r>
                      <a:rPr lang="ru-RU" i="1"/>
                      <m:t>𝑥</m:t>
                    </m:r>
                  </m:oMath>
                </a14:m>
                <a:r>
                  <a:rPr lang="ru-RU" dirty="0"/>
                  <a:t> мы получили соответствующее значение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/>
                      <m:t>sin</m:t>
                    </m:r>
                    <m:r>
                      <a:rPr lang="ru-RU"/>
                      <m:t>(</m:t>
                    </m:r>
                    <m:r>
                      <a:rPr lang="ru-RU" i="1"/>
                      <m:t>2</m:t>
                    </m:r>
                    <m:r>
                      <a:rPr lang="ru-RU" i="1"/>
                      <m:t>𝜋</m:t>
                    </m:r>
                    <m:r>
                      <a:rPr lang="ru-RU" i="1"/>
                      <m:t>𝑥</m:t>
                    </m:r>
                    <m:r>
                      <a:rPr lang="ru-RU"/>
                      <m:t>)</m:t>
                    </m:r>
                  </m:oMath>
                </a14:m>
                <a:r>
                  <a:rPr lang="ru-RU" dirty="0"/>
                  <a:t>, а затем добавили случайный шум, чтобы зафиксировать реальную ситуацию с отсутствующей информацией.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/>
                        <m:t>𝗍</m:t>
                      </m:r>
                      <m:r>
                        <a:rPr lang="ru-RU"/>
                        <m:t>=(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𝑡</m:t>
                          </m:r>
                        </m:e>
                        <m:sub>
                          <m:r>
                            <a:rPr lang="ru-RU" i="1"/>
                            <m:t>1</m:t>
                          </m:r>
                        </m:sub>
                      </m:sSub>
                      <m:r>
                        <a:rPr lang="ru-RU"/>
                        <m:t>,…,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𝑡</m:t>
                          </m:r>
                        </m:e>
                        <m:sub>
                          <m:r>
                            <a:rPr lang="ru-RU" i="1"/>
                            <m:t>𝑁</m:t>
                          </m:r>
                        </m:sub>
                      </m:sSub>
                      <m:sSup>
                        <m:sSupPr>
                          <m:ctrlPr>
                            <a:rPr lang="ru-RU" i="1"/>
                          </m:ctrlPr>
                        </m:sSupPr>
                        <m:e>
                          <m:r>
                            <a:rPr lang="ru-RU"/>
                            <m:t>)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/>
                            <m:t>T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CF69E8F-0C5B-CE49-A3D2-8398E89F8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801" r="-1543" b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34396C-7116-F245-A85F-0A0FB14B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7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/>
          </a:bodyPr>
          <a:lstStyle/>
          <a:p>
            <a:r>
              <a:rPr lang="ru-RU" dirty="0"/>
              <a:t>Определение, классификация</a:t>
            </a:r>
          </a:p>
          <a:p>
            <a:r>
              <a:rPr lang="ru-RU" dirty="0"/>
              <a:t>Линейные модели</a:t>
            </a:r>
          </a:p>
          <a:p>
            <a:pPr lvl="1"/>
            <a:r>
              <a:rPr lang="ru-RU" dirty="0"/>
              <a:t>регрессия</a:t>
            </a:r>
          </a:p>
          <a:p>
            <a:pPr lvl="1"/>
            <a:r>
              <a:rPr lang="ru-RU" dirty="0"/>
              <a:t>классификация</a:t>
            </a:r>
          </a:p>
          <a:p>
            <a:r>
              <a:rPr lang="ru-RU" dirty="0"/>
              <a:t>Ядерные методы</a:t>
            </a:r>
          </a:p>
          <a:p>
            <a:r>
              <a:rPr lang="ru-RU" dirty="0"/>
              <a:t>Деревья решений</a:t>
            </a:r>
          </a:p>
          <a:p>
            <a:r>
              <a:rPr lang="ru-RU" dirty="0" err="1"/>
              <a:t>Графовые</a:t>
            </a:r>
            <a:r>
              <a:rPr lang="ru-RU" dirty="0"/>
              <a:t> модели</a:t>
            </a:r>
          </a:p>
          <a:p>
            <a:r>
              <a:rPr lang="ru-RU" dirty="0"/>
              <a:t>EM-алгоритм</a:t>
            </a:r>
          </a:p>
          <a:p>
            <a:r>
              <a:rPr lang="ru-RU" dirty="0"/>
              <a:t>Обучение с подкреплением (маловероятно)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EA045-C4D9-E84F-AF0A-5459C2A1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графика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D7E54CF-5CCE-124F-A110-A837DF930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464" y="1603466"/>
            <a:ext cx="5345816" cy="399053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BC058A-CA7F-F44C-BAB6-2066451B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47918A-3AD4-BB42-86D9-D4EA077220F7}"/>
                  </a:ext>
                </a:extLst>
              </p:cNvPr>
              <p:cNvSpPr txBox="1"/>
              <p:nvPr/>
            </p:nvSpPr>
            <p:spPr>
              <a:xfrm>
                <a:off x="578735" y="5470757"/>
                <a:ext cx="822959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Наша цель — предсказать значение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некоторого </a:t>
                </a:r>
                <a:r>
                  <a:rPr lang="ru-RU" sz="18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нового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значения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при отсутствии каких-либо данных о зелёной кривой. </a:t>
                </a:r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47918A-3AD4-BB42-86D9-D4EA07722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5" y="5470757"/>
                <a:ext cx="8229599" cy="646331"/>
              </a:xfrm>
              <a:prstGeom prst="rect">
                <a:avLst/>
              </a:prstGeom>
              <a:blipFill>
                <a:blip r:embed="rId3"/>
                <a:stretch>
                  <a:fillRect l="-616" t="-3846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7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F8D10-CC55-864E-B117-1E58586E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63DA3B-6EC3-1442-9F2E-43074C91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опытаемся подгонять данные с помощью полиномиальной функции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порядок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полинома.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Такие функции, как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являющиеся линейными функциями неизвестных коэффициентов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называются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линейными моделями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63DA3B-6EC3-1442-9F2E-43074C91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0084" r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8ABB8B-6F15-CD43-AC45-7B84DE94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900F29-28B0-DF43-9CF5-D5B5B37D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ошибки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CE1F-8656-F04B-BA4C-4A5981FD7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34719" cy="52578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еобходимо определить значения коэффициентов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подгоняя полином к обучающим данным. Это можно сделать, минимизировав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функцию ошибки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которая измеряет несоответствие между функцией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для заданного значения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 точками обучающих данных.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Одна простая функция ошибок представляет собой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сумму квадратов ошибок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между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соответствующими целевыми значениями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функция становится равной нулю тогда и только тогда, когда функция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проходит точно через каждую точку обучающих данных.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Мы можем решить задачу аппроксимации кривой, выбрав значение ,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 котором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как можно меньше. Поскольку функция погрешности квадратичная, её производные линейны, и, следовательно, минимизация функции имеет единственное решение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точке, обозначенное как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CE1F-8656-F04B-BA4C-4A5981FD7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34719" cy="5257800"/>
              </a:xfrm>
              <a:blipFill>
                <a:blip r:embed="rId2"/>
                <a:stretch>
                  <a:fillRect l="-585" t="-1208" r="-8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7AD3B7-FEAE-754D-BE81-F960811C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4ABAE-0AC8-304E-9601-506F50EE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02" y="2439525"/>
            <a:ext cx="3729298" cy="27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4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8E74D-EDE4-3D4B-A43F-8B39661F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5" y="0"/>
            <a:ext cx="8229600" cy="63056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решения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3D84281-5E0F-D049-8280-20AB1CFF8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30560"/>
                <a:ext cx="8229600" cy="595280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минимизации функции погрешности необходимо вывести вектор градиента, приравнять его к нулю и решить уравнение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1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Сначала нам нужно подставить полином в функцию ошибки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0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0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ru-RU" sz="1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0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1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каждая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точка данных из сгенерированного обучающего набора имеет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размерность, то есть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Однако полиномиальная функция заполняет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признаки для каждого входного значения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 сути, </a:t>
                </a:r>
                <a:r>
                  <a:rPr lang="ru-RU" sz="10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преобразуясь</a:t>
                </a: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0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-мерный вектор. Таким образом, обучающий набор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𝗑</m:t>
                    </m:r>
                    <m:r>
                      <a:rPr lang="ru-RU" sz="10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записать в виде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ru-RU" sz="1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матрицы </a:t>
                </a:r>
                <a14:m>
                  <m:oMath xmlns:m="http://schemas.openxmlformats.org/officeDocument/2006/math">
                    <m:r>
                      <a:rPr lang="ru-RU" sz="1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𝐗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𝐗</m:t>
                        </m:r>
                      </m:e>
                      <m:sub>
                        <m: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представляет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 есть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ru-RU" sz="10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ое</a:t>
                </a: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входное значение, возведенное в степень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Чтобы найти вектор градиента, мы берём частную производную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 произвольному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Дифференцируя сумму </a:t>
                </a:r>
                <a:r>
                  <a:rPr lang="ru-RU" sz="10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почленно</a:t>
                </a: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0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sSub>
                        <m:sSubPr>
                          <m:ctrlPr>
                            <a:rPr lang="ru-RU" sz="1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&amp;</m:t>
                      </m:r>
                      <m:r>
                        <a:rPr lang="ru-RU" sz="1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sz="1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ru-RU" sz="1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0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nary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sz="1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sz="1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ru-RU" sz="1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𝐗𝐰</m:t>
                      </m:r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sSub>
                        <m:sSub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ru-RU" sz="1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𝑘𝑛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ru-RU" sz="10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𝐗𝐰</m:t>
                      </m:r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sSub>
                        <m:sSub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ru-RU" sz="1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000"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0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𝐗𝐰</m:t>
                      </m:r>
                      <m:r>
                        <a:rPr lang="ru-RU" sz="1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1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Используя частную производную для одного компонента, мы вычисляем вектор градиента, отбрасывая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нижний индекс. Таким образом,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должно удовлетворять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0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1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Решение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дает единственное решение задачи подгонки кривой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0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0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0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0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ru-RU" sz="1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0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</m:oMath>
                  </m:oMathPara>
                </a14:m>
                <a:endParaRPr lang="ru-RU" sz="1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Полученный многочлен задается функцией </a:t>
                </a:r>
                <a14:m>
                  <m:oMath xmlns:m="http://schemas.openxmlformats.org/officeDocument/2006/math"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  <m:r>
                      <a:rPr lang="ru-RU" sz="1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sz="18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3D84281-5E0F-D049-8280-20AB1CFF8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30560"/>
                <a:ext cx="8229600" cy="59528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593B4D-E769-2A44-9D74-5FD0555B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02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EF0C4-71D8-0F4E-8CB6-AF248477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Выбор модели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02EBCB-1FBB-A443-B284-43593484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A72284AB-683F-F346-9C76-F3966F742B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70927" y="1074911"/>
            <a:ext cx="6306273" cy="34685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DE054-A101-B442-A3BA-D274CDCBE4A7}"/>
                  </a:ext>
                </a:extLst>
              </p:cNvPr>
              <p:cNvSpPr txBox="1"/>
              <p:nvPr/>
            </p:nvSpPr>
            <p:spPr>
              <a:xfrm>
                <a:off x="692551" y="4826675"/>
                <a:ext cx="809263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константа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и полиномы первого порядка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дают довольно плохое соответствие данным. Полином третьего порядка (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даёт, по-видимому, наилучшее соответствие, в то время как полином более высокого порядка (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9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даёт отличное соответствие данным, то есть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Однако подобранная кривая плохо отражает базовую функцию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Это явление известно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переобучение </a:t>
                </a:r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DE054-A101-B442-A3BA-D274CDCBE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51" y="4826675"/>
                <a:ext cx="8092634" cy="1754326"/>
              </a:xfrm>
              <a:prstGeom prst="rect">
                <a:avLst/>
              </a:prstGeom>
              <a:blipFill>
                <a:blip r:embed="rId3"/>
                <a:stretch>
                  <a:fillRect l="-627" t="-2158" r="-627" b="-5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33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0DA6A-075C-2D47-9EBB-F40808F9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RMS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A8A0EBB-447F-DB42-ADAD-F694CBC73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Более количественное представление об эффективности обобщения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получить, используя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среднеквадратичную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ошибку (RMS), определяемую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A8A0EBB-447F-DB42-ADAD-F694CBC73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C851F8-926B-6648-88A6-E47CAAF2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ADF33D-6D17-0849-9DE1-C6117C0D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04" y="3429000"/>
            <a:ext cx="4616611" cy="3446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6FC65-1452-D942-81A5-147339DA28CC}"/>
              </a:ext>
            </a:extLst>
          </p:cNvPr>
          <p:cNvSpPr txBox="1"/>
          <p:nvPr/>
        </p:nvSpPr>
        <p:spPr>
          <a:xfrm>
            <a:off x="7010400" y="4093527"/>
            <a:ext cx="1892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Кажется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ru-RU" dirty="0">
                <a:solidFill>
                  <a:srgbClr val="FF0000"/>
                </a:solidFill>
              </a:rPr>
              <a:t> что модель не должна работать хуже с увеличением </a:t>
            </a:r>
            <a:r>
              <a:rPr lang="ru-RU" i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endParaRPr lang="ru-RU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434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2D7DC-0F65-8341-9A26-1E25CA6E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коэффициентов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408F61-67B2-1442-B462-860DA38B3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267" y="1707356"/>
            <a:ext cx="7979533" cy="364014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C2F5FE-618B-104C-9937-D26A8356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293FE-EFA4-4F47-9E25-122C44F7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Увеличение объема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68C1B7-FB3D-254B-B104-0E129934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" descr="png">
            <a:extLst>
              <a:ext uri="{FF2B5EF4-FFF2-40B4-BE49-F238E27FC236}">
                <a16:creationId xmlns:a16="http://schemas.microsoft.com/office/drawing/2014/main" id="{C17AA4E7-923C-D34D-A2D4-D2C629ED20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28700" y="1869281"/>
            <a:ext cx="7086600" cy="3987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250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02657-1E5C-3849-AC1E-93449669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Р</a:t>
            </a:r>
            <a:r>
              <a:rPr lang="ru-RU" sz="44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егуляризация</a:t>
            </a:r>
            <a:endParaRPr lang="ru-RU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8D3B0AC-8924-E649-9D5F-CF158E0D9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Одним из часто используемых методов контроля явления переобучения является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регуляризация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которая добавляет штрафной член к функции ошибки, чтобы предотвратить достижение коэффициентами больших значений. Простейшим таким штрафным членом является сумма квадратов всех коэффициентов, что приводит к модифицированной функции ошибки следующего вида: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acc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Такие методы известны как методы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сжатия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поскольку они уменьшают значение коэффициентов. Частный случай квадратичной регуляризации называется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гребневой регрессией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В нейронных сетях этот подход также известен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метод уменьшения веса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8D3B0AC-8924-E649-9D5F-CF158E0D9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l="-617" t="-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8CEAF5-A7A7-324A-9450-BED78C30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5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042E04-D428-524F-AE5B-368BBB58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Минимизация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240618-CBD9-C349-BCCA-9DD046B5C3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49124"/>
                <a:ext cx="8229600" cy="5908876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Подобно предыдущему случаю, функцию ошибки гребня можно точно минимизировать в замкнутой форме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8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𝑘𝑛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ru-RU" sz="1800">
                                      <a:effectLst/>
                                      <a:latin typeface="Aptos" panose="020B0004020202020204" pitchFamily="34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Используя частную производную для одного компонента, мы вычисляем вектор градиента, отбрасывая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нижний индекс. Тогда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должен удовлетворять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Решение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дает единственное решение, которое минимизирует ошибку гребня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240618-CBD9-C349-BCCA-9DD046B5C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49124"/>
                <a:ext cx="8229600" cy="5908876"/>
              </a:xfrm>
              <a:blipFill>
                <a:blip r:embed="rId2"/>
                <a:stretch>
                  <a:fillRect l="-154" t="-644" r="-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4DF105-4FD6-684F-A97E-0E75915B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76446"/>
            <a:ext cx="7886700" cy="53822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5000"/>
              </a:lnSpc>
            </a:pPr>
            <a:r>
              <a:rPr lang="ru-RU" sz="1800" dirty="0"/>
              <a:t>Кристофер Бишоп. Распознавание образов и машинное обучение (</a:t>
            </a:r>
            <a:r>
              <a:rPr lang="ru-RU" sz="1800" dirty="0" err="1"/>
              <a:t>P</a:t>
            </a:r>
            <a:r>
              <a:rPr lang="en-US" sz="1800" dirty="0"/>
              <a:t>RML book</a:t>
            </a:r>
            <a:r>
              <a:rPr lang="ru-RU" sz="1800" dirty="0"/>
              <a:t>)</a:t>
            </a:r>
            <a:endParaRPr lang="en-US" sz="1800" dirty="0"/>
          </a:p>
          <a:p>
            <a:pPr>
              <a:lnSpc>
                <a:spcPct val="145000"/>
              </a:lnSpc>
            </a:pPr>
            <a:r>
              <a:rPr lang="ru-RU" sz="1800" dirty="0" err="1"/>
              <a:t>Кэвин</a:t>
            </a:r>
            <a:r>
              <a:rPr lang="ru-RU" sz="1800" dirty="0"/>
              <a:t> </a:t>
            </a:r>
            <a:r>
              <a:rPr lang="ru-RU" sz="1800" dirty="0" err="1"/>
              <a:t>Мэрфи</a:t>
            </a:r>
            <a:r>
              <a:rPr lang="ru-RU" sz="1800" dirty="0"/>
              <a:t>. Вероятностное машинное обучение: Введение</a:t>
            </a:r>
            <a:endParaRPr lang="en-US" sz="1800" dirty="0"/>
          </a:p>
          <a:p>
            <a:pPr>
              <a:lnSpc>
                <a:spcPct val="145000"/>
              </a:lnSpc>
            </a:pP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Джоэл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Грас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Data science.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Наука о данных с нуля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Машинное обучение (курс лекций, </a:t>
            </a:r>
            <a:r>
              <a:rPr lang="ru-RU" sz="1800" dirty="0" err="1"/>
              <a:t>К.В.Воронцов</a:t>
            </a:r>
            <a:r>
              <a:rPr lang="ru-RU" sz="1800" dirty="0"/>
              <a:t>)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Машинное обучение и анализ данных (курс лекций, </a:t>
            </a:r>
            <a:r>
              <a:rPr lang="ru-RU" sz="1800" dirty="0" err="1"/>
              <a:t>А.Г.Дьяконов</a:t>
            </a:r>
            <a:r>
              <a:rPr lang="ru-RU" sz="1800" dirty="0"/>
              <a:t>)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Стюарт Рассел, Питер </a:t>
            </a:r>
            <a:r>
              <a:rPr lang="ru-RU" sz="1800" dirty="0" err="1"/>
              <a:t>Норвиг</a:t>
            </a:r>
            <a:r>
              <a:rPr lang="ru-RU" sz="1800" dirty="0"/>
              <a:t>. Искусственный интеллект: современный подход (AIMA-2)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Судаков В.А., Титов Ю.П. Методы искусственного интеллекта в информационных системах: Учебник — М.: МИРЭА, 2024.</a:t>
            </a:r>
          </a:p>
          <a:p>
            <a:pPr>
              <a:lnSpc>
                <a:spcPct val="145000"/>
              </a:lnSpc>
            </a:pPr>
            <a:r>
              <a:rPr lang="ru-RU" sz="1800" dirty="0" err="1"/>
              <a:t>Саттон</a:t>
            </a:r>
            <a:r>
              <a:rPr lang="ru-RU" sz="1800" dirty="0"/>
              <a:t> Ричард С., </a:t>
            </a:r>
            <a:r>
              <a:rPr lang="ru-RU" sz="1800" dirty="0" err="1"/>
              <a:t>Барто</a:t>
            </a:r>
            <a:r>
              <a:rPr lang="ru-RU" sz="1800" dirty="0"/>
              <a:t> Эндрю Г. Обучение с подкреплением</a:t>
            </a:r>
          </a:p>
          <a:p>
            <a:pPr>
              <a:lnSpc>
                <a:spcPct val="145000"/>
              </a:lnSpc>
            </a:pPr>
            <a:r>
              <a:rPr lang="en" sz="1800" dirty="0">
                <a:hlinkClick r:id="rId2"/>
              </a:rPr>
              <a:t>https://github.com/sudakov/ai-lab</a:t>
            </a:r>
            <a:endParaRPr lang="en-US" sz="1800" dirty="0"/>
          </a:p>
          <a:p>
            <a:pPr>
              <a:lnSpc>
                <a:spcPct val="145000"/>
              </a:lnSpc>
            </a:pPr>
            <a:r>
              <a:rPr lang="en" sz="1800" dirty="0">
                <a:hlinkClick r:id="rId3"/>
              </a:rPr>
              <a:t>https://github.com/sudakov/math-for-ds/tree/main/Bayes</a:t>
            </a:r>
            <a:endParaRPr lang="en-US" sz="1800" dirty="0"/>
          </a:p>
          <a:p>
            <a:pPr>
              <a:lnSpc>
                <a:spcPct val="145000"/>
              </a:lnSpc>
            </a:pP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5F7A7-CFAE-C643-B5FA-4DA707EA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Результаты для полинома 𝑀=9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D1ED79-0D99-CC49-9806-D66CA82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80FC0D8A-2070-4244-BEC5-8E774B967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78083" y="1478404"/>
            <a:ext cx="8107101" cy="41816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4575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9B386-0B1B-0641-88EC-1B831D10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коэффициентов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Объект 4">
                <a:extLst>
                  <a:ext uri="{FF2B5EF4-FFF2-40B4-BE49-F238E27FC236}">
                    <a16:creationId xmlns:a16="http://schemas.microsoft.com/office/drawing/2014/main" id="{0B50B0CA-8DB7-2740-AA02-4B1113A8FC6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09662982"/>
                  </p:ext>
                </p:extLst>
              </p:nvPr>
            </p:nvGraphicFramePr>
            <p:xfrm>
              <a:off x="457200" y="1736203"/>
              <a:ext cx="8229600" cy="4490981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57222146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38655094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396222427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4192177932"/>
                        </a:ext>
                      </a:extLst>
                    </a:gridCol>
                  </a:tblGrid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ru-RU" sz="12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200">
                                    <a:effectLst/>
                                  </a:rPr>
                                  <m:t>ln</m:t>
                                </m:r>
                                <m:r>
                                  <a:rPr lang="ru-RU" sz="1200">
                                    <a:effectLst/>
                                  </a:rPr>
                                  <m:t>𝜆</m:t>
                                </m:r>
                                <m:r>
                                  <a:rPr lang="ru-RU" sz="1200">
                                    <a:effectLst/>
                                  </a:rPr>
                                  <m:t>=−∞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200">
                                    <a:effectLst/>
                                  </a:rPr>
                                  <m:t>ln</m:t>
                                </m:r>
                                <m:r>
                                  <a:rPr lang="ru-RU" sz="1200">
                                    <a:effectLst/>
                                  </a:rPr>
                                  <m:t>𝜆</m:t>
                                </m:r>
                                <m:r>
                                  <a:rPr lang="ru-RU" sz="1200">
                                    <a:effectLst/>
                                  </a:rPr>
                                  <m:t>=−18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200">
                                    <a:effectLst/>
                                  </a:rPr>
                                  <m:t>ln</m:t>
                                </m:r>
                                <m:r>
                                  <a:rPr lang="ru-RU" sz="1200">
                                    <a:effectLst/>
                                  </a:rPr>
                                  <m:t>𝜆</m:t>
                                </m:r>
                                <m:r>
                                  <a:rPr lang="ru-RU" sz="1200">
                                    <a:effectLst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7518745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0.39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6245398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−135.04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−2.14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−0.46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04767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3206.76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81,88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−0.39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6897748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−29215.92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−390.51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−0.22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21635460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139594.34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578.12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−0.05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597476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−388863.80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−31.48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1622948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652373.24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−49.12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0.17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928104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−648124.69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−28.57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47965453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350721.94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540.17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0.31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7369761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−79556.29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−255.65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</a:rPr>
                                  <m:t>0.35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523663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Объект 4">
                <a:extLst>
                  <a:ext uri="{FF2B5EF4-FFF2-40B4-BE49-F238E27FC236}">
                    <a16:creationId xmlns:a16="http://schemas.microsoft.com/office/drawing/2014/main" id="{0B50B0CA-8DB7-2740-AA02-4B1113A8FC6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09662982"/>
                  </p:ext>
                </p:extLst>
              </p:nvPr>
            </p:nvGraphicFramePr>
            <p:xfrm>
              <a:off x="457200" y="1736203"/>
              <a:ext cx="8229600" cy="4490981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57222146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38655094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396222427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4192177932"/>
                        </a:ext>
                      </a:extLst>
                    </a:gridCol>
                  </a:tblGrid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ru-RU" sz="12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617" t="-3125" r="-201852" b="-10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0617" t="-3125" r="-101852" b="-10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0617" t="-3125" r="-1852" b="-10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7518745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100000" r="-201852" b="-8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100000" r="-101852" b="-8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100000" r="-1852" b="-8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6245398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206250" r="-201852" b="-8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206250" r="-101852" b="-8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206250" r="-1852" b="-8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4767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306250" r="-201852" b="-7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306250" r="-101852" b="-7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306250" r="-1852" b="-7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97748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406250" r="-201852" b="-6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406250" r="-101852" b="-6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406250" r="-1852" b="-6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635460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490909" r="-201852" b="-4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490909" r="-101852" b="-4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490909" r="-1852" b="-4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97476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609375" r="-201852" b="-4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609375" r="-101852" b="-4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609375" r="-1852" b="-4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22948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709375" r="-2018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709375" r="-1018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709375" r="-1852" b="-3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28104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809375" r="-2018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809375" r="-1018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809375" r="-1852" b="-2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965453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881818" r="-201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881818" r="-101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881818" r="-185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69761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1012500" r="-2018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1012500" r="-1018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1012500" r="-1852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366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18F98C-A14F-484A-8F7E-8A0299E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36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6790CAF-D715-C844-8CE7-6DDD99900D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>
                    <a:effectLst/>
                    <a:latin typeface="Fd2260317-Identity-H"/>
                  </a:rPr>
                  <a:t>График </a:t>
                </a:r>
                <a:r>
                  <a:rPr lang="ru-RU" sz="1800" dirty="0" err="1">
                    <a:effectLst/>
                    <a:latin typeface="Fd2260317-Identity-H"/>
                  </a:rPr>
                  <a:t>среднеквадратическои</a:t>
                </a:r>
                <a:r>
                  <a:rPr lang="ru-RU" sz="1800" dirty="0">
                    <a:effectLst/>
                    <a:latin typeface="Fd2260317-Identity-H"/>
                  </a:rPr>
                  <a:t>̆ ошибки в зависимости от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 smtClean="0"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lang="ru-RU" sz="1800" smtClean="0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effectLst/>
                    <a:latin typeface="Fd2260317-Identity-H"/>
                  </a:rPr>
                  <a:t>для полинома степени </a:t>
                </a:r>
                <a:r>
                  <a:rPr lang="ru-RU" sz="1800" dirty="0">
                    <a:effectLst/>
                    <a:latin typeface="Fd2558668-Identity-H"/>
                  </a:rPr>
                  <a:t>М </a:t>
                </a:r>
                <a:r>
                  <a:rPr lang="ru-RU" sz="1800" dirty="0">
                    <a:effectLst/>
                    <a:latin typeface="Fd2532549-Identity-H"/>
                  </a:rPr>
                  <a:t>= </a:t>
                </a:r>
                <a:r>
                  <a:rPr lang="ru-RU" sz="1800" dirty="0">
                    <a:effectLst/>
                    <a:latin typeface="Fd2558668-Identity-H"/>
                  </a:rPr>
                  <a:t>9 </a:t>
                </a:r>
                <a:endParaRPr lang="ru-RU" dirty="0"/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6790CAF-D715-C844-8CE7-6DDD99900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6A1EF8-0F6E-9547-9357-F543A0E53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1040" y="1585973"/>
            <a:ext cx="5785654" cy="431886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568A38-57C5-F945-8C3C-9A225D22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28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95BEF-D65E-6B4E-9989-2AC5CCC2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Байеса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ru-RU" dirty="0" err="1"/>
              <a:t>M</a:t>
            </a:r>
            <a:r>
              <a:rPr lang="en-US" dirty="0"/>
              <a:t>L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B971F6-496A-2746-836D-AA4D4BDC3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параметры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𝒟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данные. Теорема Байеса задаётся формулой: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𝒟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𝒟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posterior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likelihood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Частотная парадигма обычно количественно оценивает свойства величин, определяемых данными, в свете фиксированных параметров модели, тогда как байесовская парадигма обычно количественно оценивает свойства неизвестных параметров модели в свете наблюдаемых данных.</a:t>
                </a:r>
                <a:endParaRPr lang="en-US" sz="18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posterior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ru-RU" sz="18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likelihood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ru-RU" sz="18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ru-RU" sz="18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prior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  <a:latin typeface="Fd1785535-Identity-H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FF0000"/>
                    </a:solidFill>
                    <a:latin typeface="Fd1785535-Identity-H"/>
                  </a:rPr>
                  <a:t> </a:t>
                </a:r>
                <a:r>
                  <a:rPr lang="ru-RU" sz="1800" dirty="0">
                    <a:latin typeface="Fd1785535-Identity-H"/>
                  </a:rPr>
                  <a:t>можно найти из условия: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𝒟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ru-RU" sz="18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  <m:r>
                          <a:rPr lang="ru-RU" sz="1800" b="1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b="0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nary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𝒟</m:t>
                        </m:r>
                      </m:e>
                    </m:d>
                    <m:r>
                      <a:rPr lang="ru-RU" sz="18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ru-RU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𝒟</m:t>
                            </m:r>
                          </m:e>
                          <m:e>
                            <m:r>
                              <a:rPr lang="ru-RU" sz="180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</m:d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ru-RU" sz="18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</m:nary>
                  </m:oMath>
                </a14:m>
                <a:endParaRPr lang="ru-RU" sz="1800" dirty="0">
                  <a:solidFill>
                    <a:srgbClr val="FF0000"/>
                  </a:solidFill>
                  <a:latin typeface="Fd1785535-Identity-H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solidFill>
                      <a:srgbClr val="FF0000"/>
                    </a:solidFill>
                    <a:latin typeface="Fd1785535-Identity-H"/>
                  </a:rPr>
                  <a:t>Задача: </a:t>
                </a:r>
                <a:r>
                  <a:rPr lang="ru-RU" sz="1800" dirty="0">
                    <a:solidFill>
                      <a:srgbClr val="FF0000"/>
                    </a:solidFill>
                    <a:effectLst/>
                    <a:latin typeface="Fd1785535-Identity-H"/>
                  </a:rPr>
                  <a:t>монета бросается три раза и каждый раз выпадает орел. Какова вероятность получить орла в третьем броске? 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b="1" dirty="0">
                    <a:solidFill>
                      <a:srgbClr val="FF0000"/>
                    </a:solidFill>
                    <a:latin typeface="Fd1785535-Identity-H"/>
                  </a:rPr>
                  <a:t>Не стесняйтесь задавать уточняющие вопросы</a:t>
                </a:r>
                <a:r>
                  <a:rPr lang="en-US" sz="1800" b="1" dirty="0">
                    <a:solidFill>
                      <a:srgbClr val="FF0000"/>
                    </a:solidFill>
                    <a:latin typeface="Fd1785535-Identity-H"/>
                  </a:rPr>
                  <a:t> </a:t>
                </a:r>
                <a:r>
                  <a:rPr lang="ru-RU" sz="1800" b="1" dirty="0">
                    <a:solidFill>
                      <a:srgbClr val="FF0000"/>
                    </a:solidFill>
                    <a:latin typeface="Fd1785535-Identity-H"/>
                  </a:rPr>
                  <a:t>от них многое зависит. </a:t>
                </a:r>
                <a:endParaRPr lang="ru-RU" sz="1800" b="1" dirty="0">
                  <a:solidFill>
                    <a:srgbClr val="FF0000"/>
                  </a:solidFill>
                  <a:effectLst/>
                  <a:latin typeface="Fd1785535-Identity-H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B971F6-496A-2746-836D-AA4D4BDC3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l="-617" t="-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D00B58-C983-2A42-8DB3-3B0A1652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6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A063502-9465-F44C-8874-66712875CB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126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6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965575"/>
              </p:ext>
            </p:extLst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0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1073</TotalTime>
  <Words>1781</Words>
  <Application>Microsoft Macintosh PowerPoint</Application>
  <PresentationFormat>Экран (4:3)</PresentationFormat>
  <Paragraphs>227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8" baseType="lpstr">
      <vt:lpstr>-apple-system</vt:lpstr>
      <vt:lpstr>Aptos</vt:lpstr>
      <vt:lpstr>Arial</vt:lpstr>
      <vt:lpstr>Calibri</vt:lpstr>
      <vt:lpstr>Calibri Light</vt:lpstr>
      <vt:lpstr>Cambria Math</vt:lpstr>
      <vt:lpstr>Consolas</vt:lpstr>
      <vt:lpstr>Fd1785535-Identity-H</vt:lpstr>
      <vt:lpstr>Fd2260317-Identity-H</vt:lpstr>
      <vt:lpstr>Fd2532549-Identity-H</vt:lpstr>
      <vt:lpstr>Fd2558668-Identity-H</vt:lpstr>
      <vt:lpstr>Тема Office</vt:lpstr>
      <vt:lpstr>1_Тема Office</vt:lpstr>
      <vt:lpstr>Машинное обучение (краткий курс)</vt:lpstr>
      <vt:lpstr>Содержание</vt:lpstr>
      <vt:lpstr>Литература</vt:lpstr>
      <vt:lpstr>Некоторые популярные на сегодня задачи ИИ</vt:lpstr>
      <vt:lpstr>Машинное обучение. Определение</vt:lpstr>
      <vt:lpstr>Презентация PowerPoint</vt:lpstr>
      <vt:lpstr>Машинное обучение</vt:lpstr>
      <vt:lpstr>Презентация PowerPoint</vt:lpstr>
      <vt:lpstr>Вопрос для обсуждения</vt:lpstr>
      <vt:lpstr>Пример больших данных</vt:lpstr>
      <vt:lpstr>Некоторые задачи машинного обучения</vt:lpstr>
      <vt:lpstr>Презентация PowerPoint</vt:lpstr>
      <vt:lpstr>Презентация PowerPoint</vt:lpstr>
      <vt:lpstr>Презентация PowerPoint</vt:lpstr>
      <vt:lpstr>Этапы обучения</vt:lpstr>
      <vt:lpstr>Рекомендуемые системы программирования и библиотеки</vt:lpstr>
      <vt:lpstr>Пример задачи</vt:lpstr>
      <vt:lpstr>Пример решения  (не идеального)</vt:lpstr>
      <vt:lpstr>Пример</vt:lpstr>
      <vt:lpstr>Пример графика</vt:lpstr>
      <vt:lpstr>Пример</vt:lpstr>
      <vt:lpstr>Функция ошибки</vt:lpstr>
      <vt:lpstr>Поиск решения</vt:lpstr>
      <vt:lpstr>Выбор модели</vt:lpstr>
      <vt:lpstr>RMS</vt:lpstr>
      <vt:lpstr>Таблица коэффициентов</vt:lpstr>
      <vt:lpstr>Увеличение объема данных</vt:lpstr>
      <vt:lpstr>Регуляризация</vt:lpstr>
      <vt:lpstr>Минимизация</vt:lpstr>
      <vt:lpstr>Результаты для полинома 𝑀=9</vt:lpstr>
      <vt:lpstr>Таблица коэффициентов</vt:lpstr>
      <vt:lpstr>График среднеквадратической ошибки в зависимости от lnλ для полинома степени М = 9 </vt:lpstr>
      <vt:lpstr>Теорема Байеса в ML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191</cp:revision>
  <cp:lastPrinted>2024-09-10T06:27:25Z</cp:lastPrinted>
  <dcterms:created xsi:type="dcterms:W3CDTF">2016-10-02T08:06:42Z</dcterms:created>
  <dcterms:modified xsi:type="dcterms:W3CDTF">2025-09-08T11:34:06Z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